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dadyslexia.org.uk/" TargetMode="External"/><Relationship Id="rId3" Type="http://schemas.openxmlformats.org/officeDocument/2006/relationships/slide" Target="slide1.xml"/><Relationship Id="rId7" Type="http://schemas.openxmlformats.org/officeDocument/2006/relationships/hyperlink" Target="https://www.suffolksendiass.co.uk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utism.org.uk/" TargetMode="External"/><Relationship Id="rId5" Type="http://schemas.openxmlformats.org/officeDocument/2006/relationships/hyperlink" Target="https://www.essexlocaloffer.org.uk/" TargetMode="External"/><Relationship Id="rId10" Type="http://schemas.openxmlformats.org/officeDocument/2006/relationships/hyperlink" Target="https://infolink.suffolk.gov.uk/kb5/suffolk/infolink/service.page?id=FBn2OXIJIFE" TargetMode="External"/><Relationship Id="rId4" Type="http://schemas.openxmlformats.org/officeDocument/2006/relationships/hyperlink" Target="https://infolink.suffolk.gov.uk/kb5/suffolk/infolink/localoffer.page?localofferchannelnew=0" TargetMode="External"/><Relationship Id="rId9" Type="http://schemas.openxmlformats.org/officeDocument/2006/relationships/hyperlink" Target="https://www.adhdfoundation.org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ktwite.CLAREPRIMARY\AppData\Local\Microsoft\Windows\Temporary Internet Files\Content.IE5\C7DKMKU9\CCPS - Red logo -April 201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09" y="0"/>
            <a:ext cx="2165985" cy="175042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loud 4">
            <a:hlinkClick r:id="rId3" action="ppaction://hlinksldjump"/>
          </p:cNvPr>
          <p:cNvSpPr/>
          <p:nvPr/>
        </p:nvSpPr>
        <p:spPr>
          <a:xfrm>
            <a:off x="139336" y="261254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How does the school know how well my child is doing?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Cloud 5">
            <a:hlinkClick r:id="rId4" action="ppaction://hlinksldjump"/>
          </p:cNvPr>
          <p:cNvSpPr/>
          <p:nvPr/>
        </p:nvSpPr>
        <p:spPr>
          <a:xfrm>
            <a:off x="7455898" y="87083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What should I do if I think my child has a SEND?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Cloud 6">
            <a:hlinkClick r:id="rId5" action="ppaction://hlinksldjump"/>
          </p:cNvPr>
          <p:cNvSpPr/>
          <p:nvPr/>
        </p:nvSpPr>
        <p:spPr>
          <a:xfrm>
            <a:off x="1744979" y="2272931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How will I be kept informed?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Cloud 7">
            <a:hlinkClick r:id="rId6" action="ppaction://hlinksldjump"/>
          </p:cNvPr>
          <p:cNvSpPr/>
          <p:nvPr/>
        </p:nvSpPr>
        <p:spPr>
          <a:xfrm>
            <a:off x="4830263" y="2272931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What support is available for a child with SEND at this school?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Cloud 9">
            <a:hlinkClick r:id="rId7" action="ppaction://hlinksldjump"/>
          </p:cNvPr>
          <p:cNvSpPr/>
          <p:nvPr/>
        </p:nvSpPr>
        <p:spPr>
          <a:xfrm>
            <a:off x="7915547" y="2259871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How are lessons and school facilities made accessible for all children?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Cloud 10">
            <a:hlinkClick r:id="rId8" action="ppaction://hlinksldjump"/>
          </p:cNvPr>
          <p:cNvSpPr/>
          <p:nvPr/>
        </p:nvSpPr>
        <p:spPr>
          <a:xfrm>
            <a:off x="139336" y="4537163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Where else can I find support and information?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Cloud 11">
            <a:hlinkClick r:id="rId9" action="ppaction://hlinksldjump"/>
          </p:cNvPr>
          <p:cNvSpPr/>
          <p:nvPr/>
        </p:nvSpPr>
        <p:spPr>
          <a:xfrm>
            <a:off x="3465739" y="4563282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What agencies does the school work with?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3" name="Cloud 12">
            <a:hlinkClick r:id="rId10" action="ppaction://hlinksldjump"/>
          </p:cNvPr>
          <p:cNvSpPr/>
          <p:nvPr/>
        </p:nvSpPr>
        <p:spPr>
          <a:xfrm>
            <a:off x="6792142" y="4537163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How will my child be supported during school transitions?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24579" y="475732"/>
            <a:ext cx="43717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CLARE COMMUNITY 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</a:rPr>
              <a:t>PRIMARY SCHOOL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</a:rPr>
              <a:t>SPECIAL NEEDS AND DISABILITY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</a:rPr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375651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ktwite.CLAREPRIMARY\AppData\Local\Microsoft\Windows\Temporary Internet Files\Content.IE5\C7DKMKU9\CCPS - Red logo -April 201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09" y="0"/>
            <a:ext cx="2165985" cy="175042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loud 4"/>
          <p:cNvSpPr/>
          <p:nvPr/>
        </p:nvSpPr>
        <p:spPr>
          <a:xfrm>
            <a:off x="457199" y="261257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How does the school know how well my child is doing?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Left Arrow 1">
            <a:hlinkClick r:id="rId3" action="ppaction://hlinksldjump"/>
          </p:cNvPr>
          <p:cNvSpPr/>
          <p:nvPr/>
        </p:nvSpPr>
        <p:spPr>
          <a:xfrm>
            <a:off x="117566" y="5786845"/>
            <a:ext cx="1410789" cy="953590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Back to the Start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70016" y="2442753"/>
            <a:ext cx="99734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Day-to-day observations and on-going assessments across the learning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Termly and half-termly assessments, Writing and Maths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Pupil Progress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Data Tracking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Identifying groups and individuals that are not making expected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Identifying additional support needed for all children to achieve expected progress and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Progress of children on intervention programmes is tracked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Outside agencies provide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On-going discussions about observed behaviour linking to possible speech and language, social and emotional difficulties.</a:t>
            </a:r>
          </a:p>
        </p:txBody>
      </p:sp>
    </p:spTree>
    <p:extLst>
      <p:ext uri="{BB962C8B-B14F-4D97-AF65-F5344CB8AC3E}">
        <p14:creationId xmlns:p14="http://schemas.microsoft.com/office/powerpoint/2010/main" val="209554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811" y="1374526"/>
            <a:ext cx="7642370" cy="5424750"/>
          </a:xfrm>
          <a:prstGeom prst="rect">
            <a:avLst/>
          </a:prstGeom>
        </p:spPr>
      </p:pic>
      <p:pic>
        <p:nvPicPr>
          <p:cNvPr id="4" name="Picture 3" descr="C:\Users\ktwite.CLAREPRIMARY\AppData\Local\Microsoft\Windows\Temporary Internet Files\Content.IE5\C7DKMKU9\CCPS - Red logo -April 2017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09" y="0"/>
            <a:ext cx="2165985" cy="175042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loud 5"/>
          <p:cNvSpPr/>
          <p:nvPr/>
        </p:nvSpPr>
        <p:spPr>
          <a:xfrm>
            <a:off x="117566" y="86361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What should I do if I think my child has a SEND?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6" name="Left Arrow 15">
            <a:hlinkClick r:id="rId4" action="ppaction://hlinksldjump"/>
          </p:cNvPr>
          <p:cNvSpPr/>
          <p:nvPr/>
        </p:nvSpPr>
        <p:spPr>
          <a:xfrm>
            <a:off x="117566" y="5786845"/>
            <a:ext cx="1410789" cy="953590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Back to the Start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38894" y="86361"/>
            <a:ext cx="58351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Follow our SEND Provision Flowchart.</a:t>
            </a:r>
          </a:p>
          <a:p>
            <a:r>
              <a:rPr lang="en-GB" sz="2400" dirty="0"/>
              <a:t>Always talk to your child’s Class Teacher First. </a:t>
            </a:r>
          </a:p>
          <a:p>
            <a:r>
              <a:rPr lang="en-GB" sz="2400" dirty="0"/>
              <a:t>Our </a:t>
            </a:r>
            <a:r>
              <a:rPr lang="en-GB" sz="2400" dirty="0" err="1"/>
              <a:t>SENDCo</a:t>
            </a:r>
            <a:r>
              <a:rPr lang="en-GB" sz="2400" dirty="0"/>
              <a:t> is Mrs L Brown</a:t>
            </a:r>
          </a:p>
        </p:txBody>
      </p:sp>
    </p:spTree>
    <p:extLst>
      <p:ext uri="{BB962C8B-B14F-4D97-AF65-F5344CB8AC3E}">
        <p14:creationId xmlns:p14="http://schemas.microsoft.com/office/powerpoint/2010/main" val="44653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ktwite.CLAREPRIMARY\AppData\Local\Microsoft\Windows\Temporary Internet Files\Content.IE5\C7DKMKU9\CCPS - Red logo -April 201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09" y="0"/>
            <a:ext cx="2165985" cy="175042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loud 6"/>
          <p:cNvSpPr/>
          <p:nvPr/>
        </p:nvSpPr>
        <p:spPr>
          <a:xfrm>
            <a:off x="215537" y="287382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How will I be kept informed?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Left Arrow 14">
            <a:hlinkClick r:id="rId3" action="ppaction://hlinksldjump"/>
          </p:cNvPr>
          <p:cNvSpPr/>
          <p:nvPr/>
        </p:nvSpPr>
        <p:spPr>
          <a:xfrm>
            <a:off x="117566" y="5786845"/>
            <a:ext cx="1410789" cy="953590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Back to the Start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06285" y="2346684"/>
            <a:ext cx="91550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Informal discussions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Parents Evenings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End of Year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School Support Plan review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Education, Health and Care Plan annual reviews for children with EHCP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Reports from external agencies when appropriate</a:t>
            </a:r>
          </a:p>
        </p:txBody>
      </p:sp>
    </p:spTree>
    <p:extLst>
      <p:ext uri="{BB962C8B-B14F-4D97-AF65-F5344CB8AC3E}">
        <p14:creationId xmlns:p14="http://schemas.microsoft.com/office/powerpoint/2010/main" val="315636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ktwite.CLAREPRIMARY\AppData\Local\Microsoft\Windows\Temporary Internet Files\Content.IE5\C7DKMKU9\CCPS - Red logo -April 201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09" y="0"/>
            <a:ext cx="2165985" cy="175042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loud 7"/>
          <p:cNvSpPr/>
          <p:nvPr/>
        </p:nvSpPr>
        <p:spPr>
          <a:xfrm>
            <a:off x="215537" y="243840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What support is available for a child with SEND at this school?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Left Arrow 14">
            <a:hlinkClick r:id="rId3" action="ppaction://hlinksldjump"/>
          </p:cNvPr>
          <p:cNvSpPr/>
          <p:nvPr/>
        </p:nvSpPr>
        <p:spPr>
          <a:xfrm>
            <a:off x="117566" y="5786845"/>
            <a:ext cx="1410789" cy="953590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Back to the Start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67989" y="1937159"/>
            <a:ext cx="102127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Teachers use Quality First Teaching when working with all children.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Teachers use differentiated planning to include and support children of all abilities.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Teaching Assistants support groups or individual children in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Additional small group or 1:1 interventions when needed (e.g. Speech and Language, Toe by Toe, Literacy Gold, individual reading,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External agencies provide advice and support to individual children (S&amp;LT, OT, SES)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ICT resources (Accelerated Reader quizzes, Literacy Gold, touch typing online resources)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Staff have appropriate training to support children with specific needs</a:t>
            </a:r>
          </a:p>
        </p:txBody>
      </p:sp>
    </p:spTree>
    <p:extLst>
      <p:ext uri="{BB962C8B-B14F-4D97-AF65-F5344CB8AC3E}">
        <p14:creationId xmlns:p14="http://schemas.microsoft.com/office/powerpoint/2010/main" val="196078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ktwite.CLAREPRIMARY\AppData\Local\Microsoft\Windows\Temporary Internet Files\Content.IE5\C7DKMKU9\CCPS - Red logo -April 201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09" y="0"/>
            <a:ext cx="2165985" cy="175042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loud 9"/>
          <p:cNvSpPr/>
          <p:nvPr/>
        </p:nvSpPr>
        <p:spPr>
          <a:xfrm>
            <a:off x="215537" y="248192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How are lessons and school facilities made accessible for all children?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Left Arrow 14">
            <a:hlinkClick r:id="rId3" action="ppaction://hlinksldjump"/>
          </p:cNvPr>
          <p:cNvSpPr/>
          <p:nvPr/>
        </p:nvSpPr>
        <p:spPr>
          <a:xfrm>
            <a:off x="117566" y="5786845"/>
            <a:ext cx="1410789" cy="953590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Back to the Start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7677" y="2534194"/>
            <a:ext cx="99159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Lessons are differentiated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Teachers are aware of specific needs and disabilities and make reasonable adjustments to ensure accessibility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 building and playground are accessible to wheelchair users.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There are 2 disabled toilets.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Trips are planned taking into account the needs of children with SEND.</a:t>
            </a:r>
          </a:p>
        </p:txBody>
      </p:sp>
    </p:spTree>
    <p:extLst>
      <p:ext uri="{BB962C8B-B14F-4D97-AF65-F5344CB8AC3E}">
        <p14:creationId xmlns:p14="http://schemas.microsoft.com/office/powerpoint/2010/main" val="1501582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ktwite.CLAREPRIMARY\AppData\Local\Microsoft\Windows\Temporary Internet Files\Content.IE5\C7DKMKU9\CCPS - Red logo -April 201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09" y="0"/>
            <a:ext cx="2165985" cy="175042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loud 10"/>
          <p:cNvSpPr/>
          <p:nvPr/>
        </p:nvSpPr>
        <p:spPr>
          <a:xfrm>
            <a:off x="117566" y="226422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Where else can I find support and information?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Left Arrow 14">
            <a:hlinkClick r:id="rId3" action="ppaction://hlinksldjump"/>
          </p:cNvPr>
          <p:cNvSpPr/>
          <p:nvPr/>
        </p:nvSpPr>
        <p:spPr>
          <a:xfrm>
            <a:off x="117566" y="5786845"/>
            <a:ext cx="1410789" cy="953590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Back to the Start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67989" y="2225039"/>
            <a:ext cx="83732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Clare Community Primary School SEND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4"/>
              </a:rPr>
              <a:t>Suffolk Local Offer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5"/>
              </a:rPr>
              <a:t>Essex Local Offer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6"/>
              </a:rPr>
              <a:t>The National Autistic Society 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7"/>
              </a:rPr>
              <a:t>Special Educational Needs and Disabilities Information, Advice and Support Service (SENDIASS)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8"/>
              </a:rPr>
              <a:t>British Dyslexia Association 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9"/>
              </a:rPr>
              <a:t>ADHD Foundation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hlinkClick r:id="rId10"/>
              </a:rPr>
              <a:t>Suffolk </a:t>
            </a:r>
            <a:r>
              <a:rPr lang="en-GB" sz="2400" dirty="0" err="1">
                <a:hlinkClick r:id="rId10"/>
              </a:rPr>
              <a:t>InfoLink</a:t>
            </a:r>
            <a:r>
              <a:rPr lang="en-GB" sz="2400" dirty="0">
                <a:hlinkClick r:id="rId10"/>
              </a:rPr>
              <a:t> | Specialist Education Services (SES) Suffolk County Council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196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ktwite.CLAREPRIMARY\AppData\Local\Microsoft\Windows\Temporary Internet Files\Content.IE5\C7DKMKU9\CCPS - Red logo -April 201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09" y="0"/>
            <a:ext cx="2165985" cy="175042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loud 11"/>
          <p:cNvSpPr/>
          <p:nvPr/>
        </p:nvSpPr>
        <p:spPr>
          <a:xfrm>
            <a:off x="117566" y="174169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What agencies does the school work with?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Left Arrow 14">
            <a:hlinkClick r:id="rId3" action="ppaction://hlinksldjump"/>
          </p:cNvPr>
          <p:cNvSpPr/>
          <p:nvPr/>
        </p:nvSpPr>
        <p:spPr>
          <a:xfrm>
            <a:off x="117566" y="5786845"/>
            <a:ext cx="1410789" cy="953590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Back to the Start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73829" y="1933303"/>
            <a:ext cx="62411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Specialist Education Services (SES)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Educational Psychology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Family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School Nurse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Speech and Language Therapy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Occupational Therapy</a:t>
            </a:r>
          </a:p>
        </p:txBody>
      </p:sp>
    </p:spTree>
    <p:extLst>
      <p:ext uri="{BB962C8B-B14F-4D97-AF65-F5344CB8AC3E}">
        <p14:creationId xmlns:p14="http://schemas.microsoft.com/office/powerpoint/2010/main" val="2808800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ktwite.CLAREPRIMARY\AppData\Local\Microsoft\Windows\Temporary Internet Files\Content.IE5\C7DKMKU9\CCPS - Red logo -April 2017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709" y="0"/>
            <a:ext cx="2165985" cy="175042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loud 12"/>
          <p:cNvSpPr/>
          <p:nvPr/>
        </p:nvSpPr>
        <p:spPr>
          <a:xfrm>
            <a:off x="117566" y="169814"/>
            <a:ext cx="2625635" cy="1998617"/>
          </a:xfrm>
          <a:prstGeom prst="cloud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rgbClr val="FF0000"/>
                </a:solidFill>
              </a:rPr>
              <a:t>How will my child be supported during school transitions?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Left Arrow 14">
            <a:hlinkClick r:id="rId3" action="ppaction://hlinksldjump"/>
          </p:cNvPr>
          <p:cNvSpPr/>
          <p:nvPr/>
        </p:nvSpPr>
        <p:spPr>
          <a:xfrm>
            <a:off x="117566" y="5786845"/>
            <a:ext cx="1410789" cy="953590"/>
          </a:xfrm>
          <a:prstGeom prst="lef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Back to the Start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38252" y="1436914"/>
            <a:ext cx="858229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Reception teacher and </a:t>
            </a:r>
            <a:r>
              <a:rPr lang="en-GB" sz="2400" dirty="0" err="1"/>
              <a:t>SENDCo</a:t>
            </a:r>
            <a:r>
              <a:rPr lang="en-GB" sz="2400" dirty="0"/>
              <a:t> communicate with the pre-school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Transition days for children within school.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Social stories/transition books are used for transition into a new class.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Staff and Year 7 students from the secondary school visit Clare Primary to speak to the Year 6 pupils transferring to their school.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All pupils in Year 6 are invited to a familiarisation day at their secondary school.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Some children have an additional transition 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Transition arrangements to Year 7 are planned at Year 6 EHCP reviews.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SEND information is transferred, including school support plans, outside agencies’ repots and record of involvement.</a:t>
            </a:r>
          </a:p>
        </p:txBody>
      </p:sp>
    </p:spTree>
    <p:extLst>
      <p:ext uri="{BB962C8B-B14F-4D97-AF65-F5344CB8AC3E}">
        <p14:creationId xmlns:p14="http://schemas.microsoft.com/office/powerpoint/2010/main" val="218990232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8EFEF1F9F8354CA1ADF88E98803F26" ma:contentTypeVersion="13" ma:contentTypeDescription="Create a new document." ma:contentTypeScope="" ma:versionID="99e5ae97e925c2dc80accaaa4e5585ae">
  <xsd:schema xmlns:xsd="http://www.w3.org/2001/XMLSchema" xmlns:xs="http://www.w3.org/2001/XMLSchema" xmlns:p="http://schemas.microsoft.com/office/2006/metadata/properties" xmlns:ns2="29334664-78c9-4efa-ae02-175c618a2705" xmlns:ns3="77421cea-8243-403f-baa3-4791a9ed42f7" targetNamespace="http://schemas.microsoft.com/office/2006/metadata/properties" ma:root="true" ma:fieldsID="adde70666c67ac724b4a106f94d43e54" ns2:_="" ns3:_="">
    <xsd:import namespace="29334664-78c9-4efa-ae02-175c618a2705"/>
    <xsd:import namespace="77421cea-8243-403f-baa3-4791a9ed42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334664-78c9-4efa-ae02-175c618a2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1be7bfe-32ee-4e76-a370-101bf82a25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421cea-8243-403f-baa3-4791a9ed42f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2399-f3ea-436b-9435-c87408bc0935}" ma:internalName="TaxCatchAll" ma:showField="CatchAllData" ma:web="77421cea-8243-403f-baa3-4791a9ed42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7421cea-8243-403f-baa3-4791a9ed42f7" xsi:nil="true"/>
    <lcf76f155ced4ddcb4097134ff3c332f xmlns="29334664-78c9-4efa-ae02-175c618a270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98F680E-C4D5-40CC-A2C8-998B79C0D99D}"/>
</file>

<file path=customXml/itemProps2.xml><?xml version="1.0" encoding="utf-8"?>
<ds:datastoreItem xmlns:ds="http://schemas.openxmlformats.org/officeDocument/2006/customXml" ds:itemID="{76B14020-82CB-4C33-9F45-5B32DDC3D73F}"/>
</file>

<file path=customXml/itemProps3.xml><?xml version="1.0" encoding="utf-8"?>
<ds:datastoreItem xmlns:ds="http://schemas.openxmlformats.org/officeDocument/2006/customXml" ds:itemID="{D5E212F9-D0FD-42A4-8C54-B36EEA3BBFCE}"/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351</TotalTime>
  <Words>661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Clare Community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Lioubov Brown</dc:creator>
  <cp:lastModifiedBy>Staff - K Cullimore</cp:lastModifiedBy>
  <cp:revision>40</cp:revision>
  <dcterms:created xsi:type="dcterms:W3CDTF">2017-11-13T20:02:00Z</dcterms:created>
  <dcterms:modified xsi:type="dcterms:W3CDTF">2024-12-16T15:19:55Z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0x0101000D8EFEF1F9F8354CA1ADF88E98803F26</vt:lpwstr>
  </property>
</Properties>
</file>